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29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311" r:id="rId42"/>
    <p:sldId id="312" r:id="rId43"/>
    <p:sldId id="295" r:id="rId44"/>
    <p:sldId id="313" r:id="rId45"/>
    <p:sldId id="296" r:id="rId46"/>
    <p:sldId id="314" r:id="rId47"/>
    <p:sldId id="297" r:id="rId48"/>
    <p:sldId id="315" r:id="rId49"/>
    <p:sldId id="298" r:id="rId50"/>
    <p:sldId id="299" r:id="rId51"/>
    <p:sldId id="300" r:id="rId52"/>
    <p:sldId id="301" r:id="rId53"/>
    <p:sldId id="302" r:id="rId54"/>
    <p:sldId id="316" r:id="rId55"/>
    <p:sldId id="303" r:id="rId56"/>
    <p:sldId id="304" r:id="rId57"/>
    <p:sldId id="305" r:id="rId58"/>
    <p:sldId id="306" r:id="rId59"/>
    <p:sldId id="317" r:id="rId60"/>
    <p:sldId id="30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08" r:id="rId71"/>
    <p:sldId id="327" r:id="rId72"/>
    <p:sldId id="309" r:id="rId73"/>
    <p:sldId id="328" r:id="rId7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7" Type="http://schemas.openxmlformats.org/officeDocument/2006/relationships/tableStyles" Target="tableStyles.xml"/><Relationship Id="rId76" Type="http://schemas.openxmlformats.org/officeDocument/2006/relationships/viewProps" Target="viewProps.xml"/><Relationship Id="rId75" Type="http://schemas.openxmlformats.org/officeDocument/2006/relationships/presProps" Target="presProps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8c650320008bd19f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46.xml"/><Relationship Id="rId3" Type="http://schemas.openxmlformats.org/officeDocument/2006/relationships/slide" Target="slide21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d014ca63?pid=2acce808d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心灵辩证法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心灵辩证法主张将人物放在特定的矛盾环境中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，用内心独白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话以及全知视角的直接分析等手法细细展现，体现人物心灵的辩证发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，使人物的感情变化能够顺应自身性格的逻辑，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自然而真实。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在刻画聂赫留朵夫时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，作者成功运用了“心灵辩证法”。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57787a08?pid=d4087df8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5_BD.1_1#07f2b2452?sp=1&amp;pid=e57787a08&amp;color=0,0,0&amp;vtp=1&amp;bbb=1"/>
          <p:cNvSpPr/>
          <p:nvPr/>
        </p:nvSpPr>
        <p:spPr>
          <a:xfrm>
            <a:off x="612648" y="11744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8496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849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①褴褛(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②嫣然(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849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③斜睨(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④不屑(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AN.2_1#07f2b2452.bracket?pid=e57787a08&amp;color=0,0,0&amp;vpa=1&amp;vtp=1&amp;bbb=1"/>
          <p:cNvSpPr/>
          <p:nvPr/>
        </p:nvSpPr>
        <p:spPr>
          <a:xfrm>
            <a:off x="1753267" y="1829774"/>
            <a:ext cx="73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5" name="QB_5_AN.3_1#07f2b2452.bracket?pid=e57787a08&amp;color=0,0,0&amp;vpa=2&amp;vtp=1&amp;bbb=1"/>
          <p:cNvSpPr/>
          <p:nvPr/>
        </p:nvSpPr>
        <p:spPr>
          <a:xfrm>
            <a:off x="2707354" y="1829774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lǚ</a:t>
            </a:r>
            <a:endParaRPr lang="en-US" altLang="zh-CN" sz="2800" dirty="0"/>
          </a:p>
        </p:txBody>
      </p:sp>
      <p:sp>
        <p:nvSpPr>
          <p:cNvPr id="6" name="QB_5_AN.4_1#07f2b2452.bracket?pid=e57787a08&amp;color=0,0,0&amp;vpa=3&amp;vtp=1&amp;bbb=1"/>
          <p:cNvSpPr/>
          <p:nvPr/>
        </p:nvSpPr>
        <p:spPr>
          <a:xfrm>
            <a:off x="7654322" y="1829774"/>
            <a:ext cx="8143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7" name="QB_5_AN.5_1#07f2b2452.bracket?pid=e57787a08&amp;color=0,0,0&amp;vpa=4&amp;vtp=1&amp;bbb=1"/>
          <p:cNvSpPr/>
          <p:nvPr/>
        </p:nvSpPr>
        <p:spPr>
          <a:xfrm>
            <a:off x="1753267" y="2477474"/>
            <a:ext cx="5556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nì</a:t>
            </a:r>
            <a:endParaRPr lang="en-US" altLang="zh-CN" sz="2800" dirty="0"/>
          </a:p>
        </p:txBody>
      </p:sp>
      <p:sp>
        <p:nvSpPr>
          <p:cNvPr id="8" name="QB_5_AN.6_1#07f2b2452.bracket?pid=e57787a08&amp;color=0,0,0&amp;vpa=5&amp;vtp=1&amp;bbb=1"/>
          <p:cNvSpPr/>
          <p:nvPr/>
        </p:nvSpPr>
        <p:spPr>
          <a:xfrm>
            <a:off x="7628922" y="2477474"/>
            <a:ext cx="6921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xiè</a:t>
            </a:r>
            <a:endParaRPr lang="en-US" altLang="zh-CN" sz="2800" dirty="0"/>
          </a:p>
        </p:txBody>
      </p:sp>
      <p:sp>
        <p:nvSpPr>
          <p:cNvPr id="9" name="QB_5_BD.1_1#07f2b2452?sp=1&amp;pid=e57787a08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1_1#07f2b2452?sp=1&amp;pid=e57787a08&amp;color=0,0,0&amp;vtp=1&amp;bbb=1&amp;zzd= 3"/>
          <p:cNvSpPr/>
          <p:nvPr/>
        </p:nvSpPr>
        <p:spPr>
          <a:xfrm>
            <a:off x="14826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1_1#07f2b2452?sp=1&amp;pid=e57787a08&amp;color=0,0,0&amp;vtp=1&amp;bbb=1&amp;zzd= 3"/>
          <p:cNvSpPr/>
          <p:nvPr/>
        </p:nvSpPr>
        <p:spPr>
          <a:xfrm>
            <a:off x="697728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_1#07f2b2452?sp=1&amp;pid=e57787a08&amp;color=0,0,0&amp;vtp=1&amp;bbb=1&amp;zzd= 5"/>
          <p:cNvSpPr/>
          <p:nvPr/>
        </p:nvSpPr>
        <p:spPr>
          <a:xfrm>
            <a:off x="1482630" y="3142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_1#07f2b2452?sp=1&amp;pid=e57787a08&amp;color=0,0,0&amp;vtp=1&amp;bbb=1&amp;zzd= 5"/>
          <p:cNvSpPr/>
          <p:nvPr/>
        </p:nvSpPr>
        <p:spPr>
          <a:xfrm>
            <a:off x="7332885" y="3142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_1#332da7d90?sp=1&amp;pid=e57787a08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5_BD.7_2#332da7d90?bid=1&amp;pid=e57787a08&amp;color=0,0,0&amp;vtp=1"/>
          <p:cNvSpPr/>
          <p:nvPr/>
        </p:nvSpPr>
        <p:spPr>
          <a:xfrm>
            <a:off x="1366712" y="1099391"/>
            <a:ext cx="199231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害s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急z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BD.7_3#332da7d90?bid=2&amp;pid=e57787a08&amp;color=0,0,0&amp;vtp=1"/>
          <p:cNvSpPr/>
          <p:nvPr/>
        </p:nvSpPr>
        <p:spPr>
          <a:xfrm>
            <a:off x="1366712" y="2440511"/>
            <a:ext cx="19732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饶shù(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发nù(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5_AN.8_1#332da7d90.bracket?pid=e57787a08&amp;color=0,0,0&amp;vpa=6&amp;vtp=1"/>
          <p:cNvSpPr/>
          <p:nvPr/>
        </p:nvSpPr>
        <p:spPr>
          <a:xfrm>
            <a:off x="2353344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臊</a:t>
            </a:r>
            <a:endParaRPr lang="en-US" altLang="zh-CN" sz="2800" dirty="0"/>
          </a:p>
        </p:txBody>
      </p:sp>
      <p:sp>
        <p:nvSpPr>
          <p:cNvPr id="6" name="QB_5_AN.9_1#332da7d90.bracket?pid=e57787a08&amp;color=0,0,0&amp;vpa=7&amp;vtp=1"/>
          <p:cNvSpPr/>
          <p:nvPr/>
        </p:nvSpPr>
        <p:spPr>
          <a:xfrm>
            <a:off x="2372394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躁</a:t>
            </a:r>
            <a:endParaRPr lang="en-US" altLang="zh-CN" sz="2800" dirty="0"/>
          </a:p>
        </p:txBody>
      </p:sp>
      <p:sp>
        <p:nvSpPr>
          <p:cNvPr id="7" name="QB_5_AN.10_1#332da7d90.bracket?pid=e57787a08&amp;color=0,0,0&amp;vpa=8&amp;vtp=1"/>
          <p:cNvSpPr/>
          <p:nvPr/>
        </p:nvSpPr>
        <p:spPr>
          <a:xfrm>
            <a:off x="2353344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恕</a:t>
            </a:r>
            <a:endParaRPr lang="en-US" altLang="zh-CN" sz="2800" dirty="0"/>
          </a:p>
        </p:txBody>
      </p:sp>
      <p:sp>
        <p:nvSpPr>
          <p:cNvPr id="8" name="QB_5_AN.11_1#332da7d90.bracket?pid=e57787a08&amp;color=0,0,0&amp;vpa=9&amp;vtp=1"/>
          <p:cNvSpPr/>
          <p:nvPr/>
        </p:nvSpPr>
        <p:spPr>
          <a:xfrm>
            <a:off x="2215230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怒</a:t>
            </a:r>
            <a:endParaRPr lang="en-US" altLang="zh-CN" sz="2800" dirty="0"/>
          </a:p>
        </p:txBody>
      </p:sp>
      <p:sp>
        <p:nvSpPr>
          <p:cNvPr id="9" name="QB_5_BD.7_2#332da7d90?bid=1&amp;pid=e57787a08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7_3#332da7d90?bid=2&amp;pid=e57787a08&amp;color=0,0,0&amp;vtp=1"/>
          <p:cNvSpPr/>
          <p:nvPr/>
        </p:nvSpPr>
        <p:spPr>
          <a:xfrm>
            <a:off x="612649" y="282405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6945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_1#6df5e7e22?sp=1&amp;pid=e57787a08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衣冠楚楚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·道貌岸然</a:t>
            </a:r>
            <a:endParaRPr lang="en-US" altLang="zh-CN" sz="2800" dirty="0"/>
          </a:p>
        </p:txBody>
      </p:sp>
      <p:pic>
        <p:nvPicPr>
          <p:cNvPr id="3" name="QB_5_BD.12_1#6df5e7e22?pid=e57787a08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203068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2_2#6df5e7e22?pid=e57787a08&amp;color=0,0,0&amp;vtp=1&amp;bbb=1&amp;h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二者都与人的外表有关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衣冠楚楚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形容穿戴整齐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漂亮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中性词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道貌岸然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形容神态庄严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现多含讥讽意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是贬义词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90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第一天到公司报到，他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，彬彬有礼，谦逊地向每一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个人问好。</a:t>
            </a:r>
            <a:endParaRPr lang="en-US" altLang="zh-CN" sz="100" dirty="0"/>
          </a:p>
        </p:txBody>
      </p:sp>
      <p:pic>
        <p:nvPicPr>
          <p:cNvPr id="5" name="QB_5_BD.12_2#6df5e7e22?pid=e57787a08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968" y="3310842"/>
            <a:ext cx="19202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5_AN.13_1#6df5e7e22.blank?pid=e57787a08&amp;color=0,0,0&amp;vpa=10&amp;vtp=1&amp;bbb=1"/>
          <p:cNvSpPr/>
          <p:nvPr/>
        </p:nvSpPr>
        <p:spPr>
          <a:xfrm>
            <a:off x="5296566" y="30715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衣冠楚楚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550ecdbec?sp=1&amp;pid=e57787a0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形容女子优美动人的微笑。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两种事物根本对立，不能互相容纳。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形容经历过很多艰难困苦。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不能用药救活，指人已垂危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。比喻人或事物已坏得无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法挽救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15_1#550ecdbec.blank?pid=e57787a08&amp;color=0,0,0&amp;vpa=11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嫣然一笑</a:t>
            </a:r>
            <a:endParaRPr lang="en-US" altLang="zh-CN" sz="2800" dirty="0"/>
          </a:p>
        </p:txBody>
      </p:sp>
      <p:sp>
        <p:nvSpPr>
          <p:cNvPr id="4" name="QB_5_AN.16_1#550ecdbec.blank?pid=e57787a08&amp;color=0,0,0&amp;vpa=12&amp;vtp=1&amp;bbb=1"/>
          <p:cNvSpPr/>
          <p:nvPr/>
        </p:nvSpPr>
        <p:spPr>
          <a:xfrm>
            <a:off x="978566" y="23806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水火不相容</a:t>
            </a:r>
            <a:endParaRPr lang="en-US" altLang="zh-CN" sz="2800" dirty="0"/>
          </a:p>
        </p:txBody>
      </p:sp>
      <p:sp>
        <p:nvSpPr>
          <p:cNvPr id="5" name="QB_5_AN.17_1#550ecdbec.blank?pid=e57787a08&amp;color=0,0,0&amp;vpa=13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饱经风霜</a:t>
            </a:r>
            <a:endParaRPr lang="en-US" altLang="zh-CN" sz="2800" dirty="0"/>
          </a:p>
        </p:txBody>
      </p:sp>
      <p:sp>
        <p:nvSpPr>
          <p:cNvPr id="6" name="QB_5_AN.18_1#550ecdbec.blank?pid=e57787a08&amp;color=0,0,0&amp;vpa=14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无可救药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550ecdbec?pid=e57787a08&amp;color=0,0,0&amp;mp=1&amp;vtp=1&amp;bt=1&amp;bb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比喻坚决断绝关系。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眼泪迅速从眼眶中流出。形容人因惊喜或悲伤而流泪。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不让人接近或对人极度排斥。多形容态度傲慢。</a:t>
            </a:r>
            <a:endParaRPr lang="en-US" altLang="zh-CN" sz="2800" dirty="0"/>
          </a:p>
        </p:txBody>
      </p:sp>
      <p:sp>
        <p:nvSpPr>
          <p:cNvPr id="3" name="QB_5_AN.20_1#550ecdbec.blank?pid=e57787a08&amp;color=0,0,0&amp;mp=1&amp;vpa=15&amp;vtp=1&amp;bbb=1"/>
          <p:cNvSpPr/>
          <p:nvPr/>
        </p:nvSpPr>
        <p:spPr>
          <a:xfrm>
            <a:off x="978566" y="4358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一刀两断</a:t>
            </a:r>
            <a:endParaRPr lang="en-US" altLang="zh-CN" sz="2800" dirty="0"/>
          </a:p>
        </p:txBody>
      </p:sp>
      <p:sp>
        <p:nvSpPr>
          <p:cNvPr id="4" name="QB_5_AN.21_1#550ecdbec.blank?pid=e57787a08&amp;color=0,0,0&amp;mp=1&amp;vpa=16&amp;vtp=1&amp;bbb=1"/>
          <p:cNvSpPr/>
          <p:nvPr/>
        </p:nvSpPr>
        <p:spPr>
          <a:xfrm>
            <a:off x="978566" y="108356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夺眶而出</a:t>
            </a:r>
            <a:endParaRPr lang="en-US" altLang="zh-CN" sz="2800" dirty="0"/>
          </a:p>
        </p:txBody>
      </p:sp>
      <p:sp>
        <p:nvSpPr>
          <p:cNvPr id="5" name="QB_5_AN.22_1#550ecdbec.blank?pid=e57787a08&amp;color=0,0,0&amp;mp=1&amp;vpa=17&amp;vtp=1&amp;bbb=1"/>
          <p:cNvSpPr/>
          <p:nvPr/>
        </p:nvSpPr>
        <p:spPr>
          <a:xfrm>
            <a:off x="978566" y="173126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拒人于千里之外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8720209c3?sp=1&amp;pid=e57787a08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赏析称呼变化的表达效果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聂赫留朵夫不断地变换人称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“您”和“你”来称呼玛丝洛娃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，请谈谈这种摇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摆背后的心理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8720209c3?sp=1&amp;pid=e57787a08&amp;color=0,0,0&amp;vtp=1&amp;bt=1&amp;bbb=1&amp;hb=1&amp;hla=1"/>
          <p:cNvSpPr/>
          <p:nvPr/>
        </p:nvSpPr>
        <p:spPr>
          <a:xfrm>
            <a:off x="612648" y="23882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刚开始，聂赫留朵夫用“您”称呼玛丝洛娃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，是因为自己心怀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愧疚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。②精神上的觉醒让他把玛丝洛娃当作一个熟悉的人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，在紧迫中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称呼玛丝洛娃为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“你”，迫切地想要拉近和玛丝洛娃的距离。③“您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你”的人称变换，其实反映了聂赫留朵夫内心激烈的矛盾与震荡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现了他走向精神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“复活”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时抉择的艰难。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00c30f18?pid=e57787a0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称呼变化的表达效果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称呼变化可以展示人物关系的变化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当一个人从称呼某人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的尊称转变为直呼其名时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可能代表他们之间的关系由陌生变为熟悉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或者由上下级关系转变为平等关系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称呼变化可以揭示人物心态的变化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当一个人从称呼某人的亲昵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称呼转变为正式称呼时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可能代表他们之间的关系出现了问题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他们之间的亲密程度降低了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00c30f18?pid=e57787a08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称呼变化在文学作品中还可以体现情节发展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在两个人物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之间产生爱情时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他们之间的称呼可能会从正式的称呼转变为亲昵的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这可以表示他们之间的感情升温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进而推动情节发展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f4786c87?pid=d4087df8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24_1#ce65b53e7?sp=1&amp;pid=ef4786c87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24_2#ce65b53e7?pid=ef4786c87&amp;color=0,0,0&amp;tib=255,255,255&amp;vip=18#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6352" y="1879346"/>
            <a:ext cx="6556248" cy="401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5_1#ce65b53e7.blank?pid=ef4786c87&amp;color=0,0,0&amp;vpa=18&amp;vtp=1"/>
          <p:cNvSpPr/>
          <p:nvPr/>
        </p:nvSpPr>
        <p:spPr>
          <a:xfrm>
            <a:off x="5925312" y="2409698"/>
            <a:ext cx="2798064" cy="35661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羞耻，罪恶感</a:t>
            </a:r>
            <a:endParaRPr lang="en-US" altLang="zh-CN" sz="2100" dirty="0"/>
          </a:p>
        </p:txBody>
      </p:sp>
      <p:sp>
        <p:nvSpPr>
          <p:cNvPr id="6" name="QB_5_AN.26_1#ce65b53e7.blank?pid=ef4786c87&amp;color=0,0,0&amp;vpa=19&amp;vtp=1"/>
          <p:cNvSpPr/>
          <p:nvPr/>
        </p:nvSpPr>
        <p:spPr>
          <a:xfrm>
            <a:off x="5751576" y="3726434"/>
            <a:ext cx="1984248" cy="35661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长凳交谈</a:t>
            </a:r>
            <a:endParaRPr lang="en-US" altLang="zh-CN" sz="2100" dirty="0"/>
          </a:p>
        </p:txBody>
      </p:sp>
      <p:sp>
        <p:nvSpPr>
          <p:cNvPr id="7" name="QB_5_AN.27_1#ce65b53e7.blank?pid=ef4786c87&amp;color=0,0,0&amp;vpa=20&amp;vtp=1"/>
          <p:cNvSpPr/>
          <p:nvPr/>
        </p:nvSpPr>
        <p:spPr>
          <a:xfrm>
            <a:off x="3932590" y="3314700"/>
            <a:ext cx="1201471" cy="228600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纠结动摇</a:t>
            </a:r>
            <a:endParaRPr lang="en-US" altLang="zh-CN" sz="2100" dirty="0"/>
          </a:p>
        </p:txBody>
      </p:sp>
      <p:sp>
        <p:nvSpPr>
          <p:cNvPr id="8" name="QB_5_AN.28_1#ce65b53e7.blank?pid=ef4786c87&amp;color=0,0,0&amp;vpa=21&amp;vtp=1"/>
          <p:cNvSpPr/>
          <p:nvPr/>
        </p:nvSpPr>
        <p:spPr>
          <a:xfrm>
            <a:off x="5788152" y="5335778"/>
            <a:ext cx="2651760" cy="457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心存希望，不放弃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3fd8655c.fixed?pid=c1e624a1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外国作家作品研习——多样的文化</a:t>
            </a:r>
            <a:endParaRPr lang="en-US" altLang="zh-CN" sz="4000" dirty="0"/>
          </a:p>
        </p:txBody>
      </p:sp>
      <p:sp>
        <p:nvSpPr>
          <p:cNvPr id="3" name="C_2#13fd8655c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13fd8655c.fixed?pid=c1e624a1f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第9课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复活（节选）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9_1#e3e5cc5a9?sp=1&amp;pid=ef4786c87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29_2#e3e5cc5a9?sp=1&amp;pid=ef4786c87&amp;color=0,0,0&amp;vtp=1&amp;bbb=1&amp;hb=1"/>
          <p:cNvSpPr/>
          <p:nvPr/>
        </p:nvSpPr>
        <p:spPr>
          <a:xfrm>
            <a:off x="612648" y="10993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本文通过写聂赫留朵夫鼓起勇气面对曾被自己深深伤害的玛丝洛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娃，①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的故事，塑造了正处于心灵转变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关键时刻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、内心激烈震荡的聂赫留朵夫和因遭受欺骗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、欺凌而精神沉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沦的玛丝洛娃这两个人物形象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暗示了两人开始走向②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。作者通过这一事件表达了对当时③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并寄寓了美好的人性理想。</a:t>
            </a:r>
            <a:endParaRPr lang="en-US" altLang="zh-CN" sz="2800" dirty="0"/>
          </a:p>
        </p:txBody>
      </p:sp>
      <p:sp>
        <p:nvSpPr>
          <p:cNvPr id="4" name="QB_5_AN.30_1#e3e5cc5a9.blank?pid=ef4786c87&amp;color=0,0,0&amp;vpa=22&amp;vtp=1&amp;bbb=1"/>
          <p:cNvSpPr/>
          <p:nvPr/>
        </p:nvSpPr>
        <p:spPr>
          <a:xfrm>
            <a:off x="1689767" y="1716611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忏悔当年的罪恶，祈求宽恕</a:t>
            </a:r>
            <a:endParaRPr lang="en-US" altLang="zh-CN" sz="2800" dirty="0"/>
          </a:p>
        </p:txBody>
      </p:sp>
      <p:sp>
        <p:nvSpPr>
          <p:cNvPr id="5" name="QB_5_AN.31_1#e3e5cc5a9.blank?pid=ef4786c87&amp;color=0,0,0&amp;vpa=23&amp;vtp=1&amp;bbb=1&amp;hb=1"/>
          <p:cNvSpPr/>
          <p:nvPr/>
        </p:nvSpPr>
        <p:spPr>
          <a:xfrm>
            <a:off x="612648" y="30120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精神的、灵魂的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“复活”</a:t>
            </a:r>
            <a:endParaRPr lang="en-US" altLang="zh-CN" sz="2800" dirty="0"/>
          </a:p>
        </p:txBody>
      </p:sp>
      <p:sp>
        <p:nvSpPr>
          <p:cNvPr id="6" name="QB_5_AN.32_1#e3e5cc5a9.blank?pid=ef4786c87&amp;color=0,0,0&amp;vpa=24&amp;vtp=1&amp;bbb=1&amp;hb=1"/>
          <p:cNvSpPr/>
          <p:nvPr/>
        </p:nvSpPr>
        <p:spPr>
          <a:xfrm>
            <a:off x="612648" y="3659711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俄国贵族社会的揭露和批判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ff5a0a57.fixed?pid=13fd8655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3ff5a0a5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0189ed1b5?pid=3ff5a0a57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学校本学期打算以班级为单位举办以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“品读经典·照亮人生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”为主题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的读书交流会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。《复活》是托尔斯泰最后一部长篇小说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，是其一生探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索和思想的总结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，是俄国批判现实主义文学的高峰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。你所在的班级决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《复活》（节选）作为交流篇目。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为了保证交流会的顺利进行，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《复活》（节选）进行深入研究，并拟写一则推介词。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67249ba9?pid=3ff5a0a5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走近经典人物·分析性格特点</a:t>
            </a:r>
            <a:endParaRPr lang="en-US" altLang="zh-CN" sz="3000" dirty="0"/>
          </a:p>
        </p:txBody>
      </p:sp>
      <p:sp>
        <p:nvSpPr>
          <p:cNvPr id="3" name="QO_5_BD.33_1#7d89b408d?sp=1&amp;pid=267249ba9&amp;color=0,0,0&amp;vtp=1&amp;bbb=1&amp;hb=1"/>
          <p:cNvSpPr/>
          <p:nvPr/>
        </p:nvSpPr>
        <p:spPr>
          <a:xfrm>
            <a:off x="612648" y="111564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聂赫留朵夫的形象有何特点？聂赫留朵夫的形象有何典型意义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合本文简要分析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4" name="QO_5_AN.34_1#7d89b408d?pid=267249ba9&amp;color=0,0,0&amp;vtp=1&amp;bbb=1&amp;hb=1"/>
          <p:cNvSpPr/>
          <p:nvPr/>
        </p:nvSpPr>
        <p:spPr>
          <a:xfrm>
            <a:off x="612648" y="3093032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（1）①聂赫留朵夫是一个忏悔贵族的形象。②他有良心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，决心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赎罪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，诚意悔改，他再次遇到玛丝洛娃时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，意识到自己是造成她不幸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的罪魁祸首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，对自己曾经犯下的罪恶感到痛苦和自责。③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他去探监，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一心一意要拯救玛丝洛娃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他去见玛丝洛娃体现了他要赎罪的真诚，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而后来的动摇表明他此时承受着巨大的心理压力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34_2#7d89b408d?pid=267249ba9&amp;color=0,0,0&amp;mp=1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（2）①聂赫留朵夫是贵族地主阶级的罪恶的体现者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，同时又是本阶级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罪恶的批判者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。他由忏悔走向“复活”的过程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，是人性由失落到复归的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，也即改恶从善、善战胜恶的过程。②他的身上体现了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半期俄国部分进步贵族知识分子的思想特征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，充分地体现了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“道德自我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”的过程和思想。③聂赫留朵夫的“复活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”体现了托尔斯泰世界观转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变后的精神追求与特点，反映了托尔斯泰的生活经历和精神上的艰难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c3cd2f995?sp=1&amp;pid=267249ba9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玛丝洛娃这一形象有何特点？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作者塑造玛丝洛娃这一人物有何意义？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请联系整部小说简要分析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3" name="QO_5_AN.36_1#c3cd2f995?pid=267249ba9&amp;color=0,0,0&amp;vtp=1&amp;bbb=1&amp;hb=1"/>
          <p:cNvSpPr/>
          <p:nvPr/>
        </p:nvSpPr>
        <p:spPr>
          <a:xfrm>
            <a:off x="612648" y="24543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（1）①玛丝洛娃原本是个善良、纯朴、天真无邪的少女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，自从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被聂赫留朵夫引诱和抛弃后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，她受尽苦难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，又不幸被诬告为毒害他人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的凶手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，陷于冤狱之中。②她作为俄国下层群众的典型代表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，已经丧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失了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，失去了灵魂，对决心赎罪</a:t>
            </a:r>
            <a:r>
              <a:rPr lang="zh-CN" altLang="en-US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帮助她觉醒的聂赫留朵夫充满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了不信任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，对人生、对生活、对社会充满了厌恶。（答出一点得2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分，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答出两点得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36_2#c3cd2f995?pid=267249ba9&amp;color=0,0,0&amp;mp=1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（2）①《复活》以玛丝洛娃的人生经历与思想沉浮为主线索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，深入探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讨了其精神复活的必然性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，不仅凸显了其丰富饱满的人物形象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，更突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出了这一形象对俄国底层人民实现精神复活的重大意义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②作品以清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醒的现实主义撕下了一切假面具，揭露了当时俄国整个官僚体系的腐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败以及各级官吏的丑恶嘴脸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体现了农民的反抗精神和革命要求。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答出一点得2分，答出两点得3分）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b6def62db?pid=267249ba9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圆形人物和扁平人物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福斯特将小说中的人物分为两类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即扁平人物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人物是基于某一种单一的观念或品质塑造而成的人物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圆形人物更类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似于现实中的人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性格复杂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6def62db?pid=267249ba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圆形人物的性格是多面的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会有许多不同的人物性格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扁平人物的性格是单面的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作者为突出人物某一方面的性格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基本不会表现人物其他方面的性格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圆形人物是矛盾对立的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也会有选择恶的时候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坏人也会有选择善的时候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扁平人物是单一的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好人永远完美无瑕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正义凛然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连一点坏念头都不会有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而坏人则是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坏事干尽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无所不为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圆形人物的性格不是一成不变的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人物的性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格会随情节的发展等发生变化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扁平人物的性格是稳定不变的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的性格始终如一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6def62db?pid=267249ba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圆形人物更加真实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立体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丰满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可以帮助我们认识自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己和他人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人物内涵更丰富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性格中的矛盾会产生足够的张力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更能揭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示人性的复杂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反映生活的本来面目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让故事情节随人物性格变化而产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生起伏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使读者在阅读中充满惊奇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充满期待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人物性格的复杂多变，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让小说更真实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，也让小说的艺术性更强。②在讽刺小说中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，扁平人物常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常能产生喜剧效果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，起到讽刺的作用；作为小说主人公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，扁平人物很容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易为读者所辨识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、记忆，成为具有典型意义的类型人物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；作为次要人物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，扁平人物能衬托圆形人物，推动情节发展。③在长篇小说中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，这两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类人物往往缺一不可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，两类人物共同承担阐释主题的任务。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21f71ee86?pid=13fd8655c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21f71ee86?pid=13fd8655c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1.了解作者列夫·托尔斯泰，把握全文的情节，理解题目“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”的意蕴。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2.分析人物形象，学习通过语言、动作、心理等方面的描写来刻画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</a:t>
            </a:r>
            <a:endParaRPr lang="en-US" altLang="zh-CN" sz="280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的写法。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3.通过分析小说中的一些细节，体会作者在人物身上寄寓的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人性理想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4.透过场面和情节，探究小说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，理解作者通过作品表现出的对社会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人生的认识与思考。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dd2321c9?pid=3ff5a0a5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品味文章艺术·赏析表达技巧</a:t>
            </a:r>
            <a:endParaRPr lang="en-US" altLang="zh-CN" sz="3000" dirty="0"/>
          </a:p>
        </p:txBody>
      </p:sp>
      <p:sp>
        <p:nvSpPr>
          <p:cNvPr id="3" name="QB_5_BD.52_1#050cffe72?sp=1&amp;pid=9dd2321c9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本文采用的是第三人称叙述视角，这种叙述视角有何特点？请结合文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章内容简要分析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050cffe72?sp=1&amp;pid=9dd2321c9&amp;color=0,0,0&amp;vtp=1&amp;bbb=1&amp;hb=1&amp;hla=1"/>
          <p:cNvSpPr/>
          <p:nvPr/>
        </p:nvSpPr>
        <p:spPr>
          <a:xfrm>
            <a:off x="612648" y="240966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视角转变自然灵活。如：课文开头主要人物出场，先写了聂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赫留朵夫视角下的玛丝洛娃，他熟悉的“温顺表情”就是曾经的回忆在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她身上的投射；继而写玛丝洛娃眼中的聂赫留朵夫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——“有钱人”，这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既体现了玛丝洛娃的关注点，又借玛丝洛娃的观察不露痕迹地交代了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聂赫留朵夫的衣着特点。自由切换的叙述视角使故事真实而富于变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2#050cffe72?pid=9dd2321c9&amp;color=0,0,0&amp;mp=1&amp;vtp=1&amp;bt=1&amp;bbb=1&amp;hb=1&amp;hltap=1"/>
          <p:cNvSpPr/>
          <p:nvPr/>
        </p:nvSpPr>
        <p:spPr>
          <a:xfrm>
            <a:off x="612648" y="4934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050cffe72?pid=9dd2321c9&amp;color=0,0,0&amp;mp=1&amp;vtp=1&amp;bt=1&amp;bbb=1&amp;hb=1&amp;hla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视角广阔，深入心灵。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本文多次以叙述的方式展现人物的内心世界，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如在写聂赫留朵夫去监狱探视玛丝洛娃时，插叙了玛丝洛娃初见聂赫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留朵夫时的感受以及遇到聂赫留朵夫后的生活际遇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fdf082caf?pid=9dd2321c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阅读下面的语句，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分析本文是如何通过细节描写反映人物的特征的。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39_1#1c669c052?sp=1&amp;pid=fdf082caf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没有什么罪可赎的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过去的事都过去了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全完了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完全出乎他的意料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她忽然瞟了他一眼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又嫌恶又妖媚又可怜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地微微一笑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2#1c669c052?pid=fdf082caf&amp;color=0,0,0&amp;mp=1&amp;vtp=1&amp;bt=1&amp;bbb=1&amp;hb=1&amp;hltap=1"/>
          <p:cNvSpPr/>
          <p:nvPr/>
        </p:nvSpPr>
        <p:spPr>
          <a:xfrm>
            <a:off x="612648" y="4934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1c669c052?pid=fdf082caf&amp;color=0,0,0&amp;mp=1&amp;vtp=1&amp;bt=1&amp;bbb=1&amp;hb=1&amp;hla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、神态描写。玛丝洛娃不相信聂赫留朵夫会赎罪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，她不抱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任何希望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，“嫌恶”是玛丝洛娃的真情流露，正是眼前这个男人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始乱终弃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，给她带来了深重的痛苦和灾难。“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妖媚又可怜地微微一笑”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是她的习惯性表情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，其目的是从他身上弄到些好处。（答出“语言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、神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”1分，分析2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4728b4494?sp=1&amp;pid=fdf082caf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最初一刹那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她把坐在她面前的这个人同她一度爱过的那个青年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联系起来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但接着觉得太痛苦了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就不再这样做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现在这个衣冠楚楚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脸色红润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胡子上洒过香水的老爷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对她来说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已不是她所爱过的那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个聂赫留朵夫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而是一个截然不同的人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那种人在需要的时候可以玩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弄像她这样的女人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而像她这样的女人也总是要尽量从他们身上多弄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到些好处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2#4728b4494?pid=fdf082caf&amp;color=0,0,0&amp;vtp=1&amp;bt=1&amp;bbb=1&amp;hb=1&amp;hltap=1"/>
          <p:cNvSpPr/>
          <p:nvPr/>
        </p:nvSpPr>
        <p:spPr>
          <a:xfrm>
            <a:off x="612648" y="4934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4728b4494?pid=fdf082caf&amp;color=0,0,0&amp;vtp=1&amp;bt=1&amp;bbb=1&amp;hb=1&amp;hla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。被社会欺辱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、迫害过的玛丝洛娃不相信眼前的聂赫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——“这个衣冠楚楚、脸色红润、胡子上洒过香水的老爷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使她爱过他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，但残酷的生活早已使玛丝洛娃不再如初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，对现在的她来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，周围的男人都不值得相信，而她也只有一个目的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——“尽量从他们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身上多弄到些好处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”。（答出“心理描写”1分，分析2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ced69ff13?sp=1&amp;pid=9dd2321c9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本文主要写的是聂赫留朵夫去监狱探视玛丝洛娃的情节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，为何还要浪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费笔墨描写监狱中的其他犯人和环境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ced69ff13?sp=1&amp;pid=9dd2321c9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监狱中的犯人衣衫褴褛，大声叫嚷，言语粗俗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，这一切都表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明了玛丝洛娃处境艰难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，这加剧了聂赫留朵夫的愧疚心理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，使他迫不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及待地想将玛丝洛娃救出监狱来赎罪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。这里太过嘈杂，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说话听不清楚，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才有了后面他们面对面交流的情节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②这些对监狱中犯人和环境的描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，揭示了玛丝洛娃在监狱生活环境的恶劣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，也揭露和批判了俄国当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时黑暗的社会现实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，暗示了“复活”的艰难。（每点2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8d13ce4b?pid=3ff5a0a57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感知美好人性·探究“复活”意蕴</a:t>
            </a:r>
            <a:endParaRPr lang="en-US" altLang="zh-CN" sz="3000" dirty="0"/>
          </a:p>
        </p:txBody>
      </p:sp>
      <p:sp>
        <p:nvSpPr>
          <p:cNvPr id="3" name="QB_5_BD.52_1#b44b27c3c?sp=1&amp;pid=b8d13ce4b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这部长篇小说名为“复活”，“复活”有何含义？（8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b44b27c3c?sp=1&amp;pid=b8d13ce4b&amp;color=0,0,0&amp;vtp=1&amp;bbb=1&amp;hb=1&amp;hla=1"/>
          <p:cNvSpPr/>
          <p:nvPr/>
        </p:nvSpPr>
        <p:spPr>
          <a:xfrm>
            <a:off x="612648" y="1653466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复活”的含义：表层含义是指生命在死亡后复生；深层含义一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是聂赫留朵夫良心、道德上的“复活”，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二是预示着玛丝洛娃精神上的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“复活”，也可以说是托尔斯泰的精神“复活”。（2分）①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聂赫留朵夫良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心、道德上的“复活”：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聂赫留朵夫在小说中经历了从沉迷肉体欲望到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道德和良知的觉醒，最终走向了灵魂的“复活”。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他对自己所拥有的贵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族特权感到不满，对自己的行为深感愧疚，并通过帮助玛丝洛娃和放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弃贵族生活来实现自我救赎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玛丝洛娃精神上的“复活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：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B_5_BD.53_1#b44b27c3c?sp=1&amp;pid=b8d13ce4b&amp;color=0,0,0&amp;vtp=1&amp;bbb=1&amp;hb=1&amp;hltap=1"/>
          <p:cNvSpPr/>
          <p:nvPr/>
        </p:nvSpPr>
        <p:spPr>
          <a:xfrm>
            <a:off x="612648" y="5607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QB_5_BD.42_1#b44b27c3c?sp=1&amp;pid=b8d13ce4b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玛丝洛娃从一个天真纯洁的少女，到被聂赫留朵夫引诱而堕落，沦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为妓女，再到逐渐觉醒，找回人的价值和尊严，走向了灵魂的“复活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她在聂赫留朵夫的影响下，重新找回了理想和羞耻感，以及美好品质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（1分）③两人的共同“复活”：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小说中的“复活”不仅仅是聂赫留朵夫和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玛丝洛娃个人的精神重生，更是他们共同面对社会道德和法律冲突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寻求真理和救赎的过程。他们的爱情故事和命运交织，展现了19世纪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末俄国社会的深刻矛盾和人性的复杂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。（1分）④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托尔斯泰的精神“复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活”：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托尔斯泰曾将小说结局写成玛丝洛娃同聂赫留朵夫结婚，移居国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外过上了幸福生活。大团圆式的结局只能说明聂赫留朵夫的精神“复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b44b27c3c?sp=1&amp;pid=b8d13ce4b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b44b27c3c?sp=1&amp;pid=b8d13ce4b&amp;color=0,0,0&amp;vtp=1&amp;bbb=1&amp;hb=1&amp;hla=1"/>
          <p:cNvSpPr/>
          <p:nvPr/>
        </p:nvSpPr>
        <p:spPr>
          <a:xfrm>
            <a:off x="612648" y="397232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于是托尔斯泰又把结局改成玛丝洛娃和革命者西蒙松在一起，写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出了玛丝洛娃为别人着想的精神“复活”，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从而完整地诠释托尔斯泰的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“复活”思想。（1分）综上所述，《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复活》中的“复活”主要指的是聂赫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留朵夫和玛丝洛娃的觉醒和再生，他们通过努力和牺牲，实现了个人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的道德救赎和社会的进步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4087df8a?lid=d4087df8a&amp;cid=d4087df8a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d4087df8a?lid=d4087df8a&amp;cid=d4087df8a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d4087df8a?lid=3ff5a0a57&amp;cid=3ff5a0a5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d4087df8a?lid=3ff5a0a57&amp;cid=3ff5a0a57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d4087df8a?lid=3d94eeaaf&amp;cid=3d94eeaaf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d4087df8a?lid=3d94eeaaf&amp;cid=3d94eeaaf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ae6d7fd49?sp=1&amp;pid=b8d13ce4b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托尔斯泰在聂赫留朵夫、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玛丝洛娃这两个主人公身上寄托了人性理想，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请联系整部小说简要分析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ae6d7fd49?sp=1&amp;pid=b8d13ce4b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托尔斯泰在聂赫留朵夫、玛丝洛娃这两个主人公身上寄托了以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下几种美好的人性理想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：①赎罪：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聂赫留朵夫在年轻时犯下了错误，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导致玛丝洛娃的堕落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。他为了赎罪，四处奔走，试图为她减刑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实现了精神上的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“复活”。②宽恕：玛丝洛娃在经历了种种苦难后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终原谅了聂赫留朵夫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，她的宽恕体现了人性的善良和宽容。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③拯救灵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：聂赫留朵夫和玛丝洛娃在精神上都经历了从堕落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、痛苦到救赎的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ae6d7fd49?sp=1&amp;pid=b8d13ce4b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ae6d7fd49?sp=1&amp;pid=b8d13ce4b&amp;color=0,0,0&amp;vtp=1&amp;bt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，他们的灵魂得到了拯救，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体现了托尔斯泰对人性救赎的信仰。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不以暴力抗恶：托尔斯泰通过聂赫留朵夫的行为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，倡导了不以暴力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抗恶的理念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，强调通过道德的力量和内心的觉醒来战胜邪恶。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⑤道德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自我完善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：两个主人公在经历了种种磨难后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，都实现了道德上的自我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，他们的故事激励人们追求更高的道德标准。⑥博爱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：托尔斯泰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在聂赫留朵夫和玛丝洛娃两个主人公身上寄托了美好人性，宣扬了一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种属于他自己的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“博爱”思想，这种思想被称为“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托尔斯泰主义”。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d7af7965e?sp=1&amp;pid=b8d13ce4b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结合阅读体会，请你为《复活》（节选）写一则推介词。要求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：具有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人生启迪意义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，不少于50个字。（5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d7af7965e?sp=1&amp;pid=b8d13ce4b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示例1）成长是来自灵魂的自我救赎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，是在黑暗中寻回本真的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。丧失自我，是一种堕落，是一种悲哀；直面内心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，是重获新生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的开始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示例2）苏格拉底说：“未经审视的人生不值得过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。”每个人正是在不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断地自我完善中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，活得越来越通透。当我们犯了错，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要懂得反省自己，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做到迷途知返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d7af7965e?sp=1&amp;pid=b8d13ce4b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d7af7965e?sp=1&amp;pid=b8d13ce4b&amp;color=0,0,0&amp;vtp=1&amp;bt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示例3）成长在于修炼内心。当一个人敢于面对自己的内心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，对世界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和他人充满善意时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，才能获得真正意义上的成长。有句话说得好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：“去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，而不是被照亮。”现实生活中的我们，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会面对各种各样的诱惑，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稍有不慎便会卷入其中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，迷失自我。唯有保持一颗初心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，时刻明白自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己为什么而活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、为什么而做，才能走好脚下的每一步路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，书写好自己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的命运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具有人生启迪意义2分，符合字数要求2分，语言通顺1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90663d65?pid=3ff5a0a57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5_BD.52_1#6a5c70e31?sp=1&amp;pid=a90663d65&amp;color=0,0,0&amp;vtp=1&amp;bbb=1&amp;hb=1&amp;hltap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你认为聂赫留朵夫要同玛丝洛娃结婚的想法是真实的吗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？请结合具体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内容说明理由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6a5c70e31?sp=1&amp;pid=a90663d65&amp;color=0,0,0&amp;vtp=1&amp;bbb=1&amp;hb=1&amp;hla=1"/>
          <p:cNvSpPr/>
          <p:nvPr/>
        </p:nvSpPr>
        <p:spPr>
          <a:xfrm>
            <a:off x="612648" y="222402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示例1）不是真实的。聂赫留朵夫想说同玛丝洛娃结婚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不敢开口了”，是在怀疑自己的做法是不是值得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。因为他要同玛丝洛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娃结婚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，就意味着必须放弃自己已经习惯了的优渥的贵族生活。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玛丝洛娃沦落风尘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、沉迷享乐、粗野可怕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，已不再是往日自己爱过的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那个纯洁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、可爱的卡秋莎了。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6a5c70e31?sp=1&amp;pid=a90663d65&amp;color=0,0,0&amp;vtp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6a5c70e31?sp=1&amp;pid=a90663d65&amp;color=0,0,0&amp;vtp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示例2）是真实的。聂赫留朵夫想说同玛丝洛娃结婚，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却不敢开口，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是因为担心自己的想法不被玛丝洛娃理解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，怕因此惹恼她。再者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探望的时间结束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，玛丝洛娃站起来要走时，他告诉她，“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我还要来的”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您对我来说比妹妹还亲哪”，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说明他已把玛丝洛娃视为自己的亲人。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这些都表明他要同玛丝洛娃结婚的想法是真实的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。（表明态度1分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要分析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d94eeaaf.fixed?pid=13fd8655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3d94eeaa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2_1#e2fdb5b41?pid=3d94eeaaf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课本中《雷雨》《复活》的两个节选文本都不约而同定格在了“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重逢”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，请结合文本内容，完成题目。（12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5_BD.53_1#b1b451d80?sp=1&amp;pid=e2fdb5b41&amp;color=0,0,0&amp;vtp=1&amp;bbb=1&amp;hb=1&amp;hltap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为何周朴园和玛丝洛娃最初没有认出自己年轻时的爱人呢？（6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4_1#b1b451d80?sp=1&amp;pid=e2fdb5b41&amp;color=0,0,0&amp;vtp=1&amp;bbb=1&amp;hb=1&amp;hla=1"/>
          <p:cNvSpPr/>
          <p:nvPr/>
        </p:nvSpPr>
        <p:spPr>
          <a:xfrm>
            <a:off x="612648" y="243403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《雷雨》中周朴园在回忆中不断美化侍萍的形象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，因此他最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初没有认出侍萍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。他说侍萍是“梅家的一个年轻小姐，很贤惠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，也很规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。有一天夜里，忽然地投水死了”。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而当侍萍愤怒地揭穿他的谎言时，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周朴园的表现是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“苦痛”“汗涔涔地”“喘出一口气”。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由这些表现可知，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周朴园对于侍萍形象的美化是有意而为之的。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2#b1b451d80?pid=e2fdb5b41&amp;color=0,0,0&amp;mp=1&amp;vtp=1&amp;bt=1&amp;bbb=1&amp;hb=1&amp;hltap=1"/>
          <p:cNvSpPr/>
          <p:nvPr/>
        </p:nvSpPr>
        <p:spPr>
          <a:xfrm>
            <a:off x="612648" y="4934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b1b451d80?pid=e2fdb5b41&amp;color=0,0,0&amp;mp=1&amp;vtp=1&amp;bt=1&amp;bbb=1&amp;hb=1&amp;hla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玛丝洛娃拒绝回忆一切与聂赫留朵夫相关的事情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，因此她最初没有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认出聂赫留朵夫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，这体现了她对痛苦情绪的逃避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。她多年来持续练习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这种回避痛苦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、掩盖痛苦的思考方式，她借助这种“自欺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”熬过了漫长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而苦难的岁月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ff07d8bc1?sp=1&amp;pid=e2fdb5b41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请结合周朴园和聂赫留朵夫与恋人重逢后的情节，比较说明两个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人物的不同点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ff07d8bc1?sp=1&amp;pid=e2fdb5b41&amp;color=0,0,0&amp;vtp=1&amp;bt=1&amp;bbb=1&amp;hb=1&amp;hla=1"/>
          <p:cNvSpPr/>
          <p:nvPr/>
        </p:nvSpPr>
        <p:spPr>
          <a:xfrm>
            <a:off x="546660" y="1725692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聂赫留朵夫真诚忏悔，由恶转善。聂赫留朵夫看到玛丝洛娃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的处境后，感到自己罪孽深重，深刻反思忏悔，为玛丝洛娃申诉奔波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提出与她结婚、陪同她流放，最后获得新生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周朴园虚伪自私，本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性不变。周朴园虽然也怀念侍萍，但也只是慰藉自己，保留她的物品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也只是满足自己内心的需要。当真实的侍萍出现在他面前时，他生气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地质问她的目的，想用钱打发她，没有一丝忏悔和赎罪之心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（每点3分）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4087df8a.fixed?pid=13fd8655c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d4087df8a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406c6d319?sp=1&amp;pid=3d94eeaaf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小说是社会生活的一面镜子。请结合《大卫·科波菲尔》《复活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》两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篇小说所写的内容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谈谈你所认识到的书中这些国家的社会历史特点。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3_1#406c6d319?sp=1&amp;pid=3d94eeaaf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1）《大卫·科波菲尔》反映的是英国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19世纪维多利亚时代的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社会现实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，这一时期看似繁荣，实际上潜藏着严重的社会问题。（1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资本家剥削、压榨童工。小说中的“我”年仅十岁就被迫做童工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作环境极其恶劣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，房子破败、肮脏，地板腐烂，老鼠横行。（1分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底层百姓生活悲惨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。小说中的米考伯先生儿女众多，负债累累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，靠典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3_1#406c6d319?sp=1&amp;pid=3d94eeaaf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2_1#406c6d319?sp=1&amp;pid=3d94eeaaf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当度日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，后来因还不起债，一家搬到了监狱居住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，他们反倒觉得比外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面舒服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，这一反常心态凸显了小人物生活的悲苦、辛酸。（1分）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2）《复活》反映的是俄国19世纪沙皇统治下的社会现实。（1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上流社会生活腐化、堕落，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如年轻的聂赫留朵夫诱骗侍女玛丝洛娃，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使她的生活变得艰难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，从而走向堕落。（1分）②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底层百姓生活艰难，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犯罪问题突出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，人性扭曲。（1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709c7fe?pid=3d94eeaa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b6eaa0b80?pid=f1709c7fe&amp;color=0,173,163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729448b58?sp=1&amp;pid=b6eaa0b80&amp;color=0,0,0&amp;vtp=1&amp;bbb=1&amp;hb=1"/>
          <p:cNvSpPr/>
          <p:nvPr/>
        </p:nvSpPr>
        <p:spPr>
          <a:xfrm>
            <a:off x="612648" y="1614503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运用外貌描写刻画人物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过了一分钟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玛丝洛娃从边门走出来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她步履轻盈地走到聂赫留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朵夫跟前站住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皱着眉头看了他一眼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乌黑的鬈发也像前天那样一圈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圈飘在额上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苍白而微肿的脸有点儿病态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但很可爱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而且十分镇定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她那双乌黑发亮的斜睨眼睛在浮肿的眼皮下显得特别有神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7c43987d?pid=b6eaa0b80&amp;color=0,0,0&amp;vtp=1&amp;bt=1&amp;bbb=1"/>
          <p:cNvSpPr/>
          <p:nvPr/>
        </p:nvSpPr>
        <p:spPr>
          <a:xfrm>
            <a:off x="612648" y="466344"/>
            <a:ext cx="10963656" cy="66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技法解读</a:t>
            </a:r>
            <a:endParaRPr lang="en-US" altLang="zh-CN" sz="3000" dirty="0"/>
          </a:p>
        </p:txBody>
      </p:sp>
      <p:sp>
        <p:nvSpPr>
          <p:cNvPr id="3" name="P_7_BD#4db624858?pid=a7c43987d&amp;color=0,0,0&amp;vtp=1&amp;bbb=1&amp;hb=1"/>
          <p:cNvSpPr/>
          <p:nvPr/>
        </p:nvSpPr>
        <p:spPr>
          <a:xfrm>
            <a:off x="612648" y="1108789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上述文段运用外貌描写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，刻画了一个深受苦难折磨但依旧不失可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爱的姑娘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。她的脸因牢狱生活而变得“苍白而微肿”，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眼皮也是浮肿的，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但眼睛仍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“特别有神”，让人无法讨厌她。作者这样写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，激起了人们对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她的同情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外貌描写即描绘人物的身材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、容貌、服饰以及仪态、风度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、习惯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性特点等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。外貌描写的目的是以“形”传“神”，刻画人物的性格特征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映人物的内心世界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。好的外貌描写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，不仅仅是用文字给我们描绘出一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个人的外在形象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还应该通过人物的外在形象为我们展示出他的思想、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性格和气质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6f7cb17e?pid=b6eaa0b8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技法运用</a:t>
            </a:r>
            <a:endParaRPr lang="en-US" altLang="zh-CN" sz="3000" dirty="0"/>
          </a:p>
        </p:txBody>
      </p:sp>
      <p:sp>
        <p:nvSpPr>
          <p:cNvPr id="3" name="P_7_BD#2a1730778?pid=f6f7cb17e&amp;color=0,0,0&amp;vtp=1&amp;bbb=1&amp;hb=1"/>
          <p:cNvSpPr/>
          <p:nvPr/>
        </p:nvSpPr>
        <p:spPr>
          <a:xfrm>
            <a:off x="612648" y="113037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这个怎么打不开呀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我又开始抱怨了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这是一扇许久未开的门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门上的锁似乎都锈住了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我把钥匙插进锁孔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向左向右都拧不动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汗水从额头滑落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我有些焦躁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心中暗想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这破门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早不坏晚不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偏偏在我着急进去的时候坏了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我一脚踹在门上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门发出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哐当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一声巨响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却依然纹丝不动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a1730778?pid=f6f7cb17e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一个声音从身后传来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我回头一看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是邻居张大爷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他看着我狼狈的样子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别着急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慢慢来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张大爷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其貌不扬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他的脸圆圆的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因常年风吹日晒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皮肤像煤炭一样黑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且布满了深深的皱纹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一道一道的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他的头发总是乱得像个鸟窝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概是经常埋头修车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没工夫打理吧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（点评：写出人物面部特征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意到了生活习惯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，符合人物身份）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他的一双小眼睛却特别有神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两颗黑亮的豆子嵌在脸上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每当有顾客来的时候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那眼睛里就闪烁着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热情的光芒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（点评：抓住重点，抓与众不同的方面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，注意习惯性的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。表示老人精力充沛，热爱工作）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2a1730778?pid=f6f7cb17e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张大爷接过钥匙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轻轻插入锁孔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然后向里一顶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再一转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我惊讶地看着他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张大爷笑着说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这锁时间长了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得有点巧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劲才能打开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2024北京卷优秀作文《打开》）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f897cd80?pid=f1709c7f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#c3c6e1d1a?pid=af897cd80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复活（节选）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·托尔斯泰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第三个被告玛丝洛娃一进来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法庭里的男人便都把目光转到她身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久久地盯住她那张白嫩的脸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那双水汪汪的黑眼睛和高高的胸部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庭长等着被告坐好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便开始了例行的审讯程序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一切都进行得很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毫不耽搁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气氛十分庄严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这种有条不紊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一丝不苟的仪式使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参加者都很满意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他们更加坚信自己是在参加一项严肃而重大的社会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3c6e1d1a?pid=af897cd80&amp;color=0,0,0&amp;vtp=1&amp;bbb=1&amp;hb=1"/>
          <p:cNvSpPr/>
          <p:nvPr/>
        </p:nvSpPr>
        <p:spPr>
          <a:xfrm>
            <a:off x="612648" y="468000"/>
            <a:ext cx="10963656" cy="635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你叫什么名字啊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好色的庭长特别亲切地问第三个被告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你得站起来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他发现玛丝洛娃坐着不动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和颜悦色地说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玛丝洛娃身姿矫捷地站起来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显出唯命是从的神气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挺起高耸的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胸部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用她那双笑盈盈而略微斜睨的黑眼睛直盯住庭长的脸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你叫什么名字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柳波芙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她迅速地说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聂赫留朵夫这时已戴上夹鼻眼镜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随着庭长审问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挨个儿瞧着被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他眼睛没有离开第三个被告的脸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这不可能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她怎么会叫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柳波芙呢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他听见她的回答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心里琢磨着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庭长还想问下去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但那个戴眼镜的法官怒气冲冲地嘀咕了一句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把他拦住了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庭长点点头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又对被告说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怎么叫柳波芙呢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你登记的不是这个名字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被告不作声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我问你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你的真名字叫什么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以前叫卡吉琳娜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这不可能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聂赫留朵夫嘴里仍这样自言自语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但心里已毫不怀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断定她就是那个他一度热恋过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确确实实是热恋过的姑娘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家的养女兼侍女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当年他糟蹋了她又抛弃了她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他再也不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4c6a6a2e?pid=d4087df8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2b318e575?htil=1&amp;pid=64c6a6a2e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98244" y="1320758"/>
            <a:ext cx="1938528" cy="26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2b318e575?htil=1&amp;pid=64c6a6a2e&amp;color=0,0,0&amp;vtp=1&amp;bbb=1&amp;hb=1&amp;hs=1"/>
          <p:cNvSpPr/>
          <p:nvPr/>
        </p:nvSpPr>
        <p:spPr>
          <a:xfrm>
            <a:off x="612648" y="1174454"/>
            <a:ext cx="8887968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列夫·托尔斯泰（1828—1910），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俄国作家。托尔斯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泰出身于贵族家庭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，曾在自己的领地上进行改革农奴制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的尝试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。1857年托尔斯泰出国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，看到资本主义社会的重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重矛盾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，但找不到消灭社会罪恶的途径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。他晚年力求过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俭朴的平民生活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zh-CN" altLang="en-US" sz="2800" dirty="0"/>
          </a:p>
        </p:txBody>
      </p:sp>
      <p:sp>
        <p:nvSpPr>
          <p:cNvPr id="5" name="P_5_BD#2b318e575?htil=1&amp;pid=64c6a6a2e&amp;color=0,0,0&amp;vtp=1&amp;bbb=1&amp;hb=1&amp;hs=1"/>
          <p:cNvSpPr/>
          <p:nvPr/>
        </p:nvSpPr>
        <p:spPr>
          <a:xfrm>
            <a:off x="612648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去想她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因为想到这事实在太痛苦了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这事使他原形毕露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表明他这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个以正派人自居的人不仅一点也不正派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对那个女人的行为简直是十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分下流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这个女人就是她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这会儿他看出了她脸上那种独一无二的神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秘特点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这种特点使她整张脸都别具一格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与其他人不同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尽管她的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脸苍白和丰满得有点异样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与众不同的可爱特点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还是表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现在脸上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嘴唇上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表现在略微斜睨的眼睛里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尤其是表现在她那天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真烂漫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笑盈盈的目光中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表现在脸上和全身流露出来的唯命是从的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神态上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你早就该这么说了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庭长又特别和颜悦色地说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你的父名叫什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我是个私生子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她会做什么坏事呢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聂赫留朵夫心里仍在琢磨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他的呼吸有点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急促了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你姓什么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通常人家叫你什么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庭长继续问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通常用母亲的姓玛丝洛娃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职业呢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你做什么工作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玛丝洛娃不作声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635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你做什么工作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庭长又问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在院里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戴眼镜的法官严厉地问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什么院您自己知道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她扑哧一笑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接着迅速地向周围扫了一眼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又盯住庭长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她脸上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显出一种异乎寻常的神情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她的微笑和她迅速扫视法庭的目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光是那么可怕和可怜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让庭长不禁垂下了头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庭上刹那间变得鸦雀无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这种寂静被一个旁听者的笑声打破了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有人向他发出嘘声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庭长抬起头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继续问她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你以前没有受过审判和侦审吗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玛丝洛娃叹了一口气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低声说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起诉书副本收到了吗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你坐下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庭长说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被告就像盛装的贵妇人提起拖地长裙那样提了提裙子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然后坐下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一双白净的不大的手拢在囚袍袖子里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眼睛一直盯住庭长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接着传证人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再把那些用不着的证人带下去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又推定法医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然后书记官起立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宣读起诉书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他念得很响很清楚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但因为念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得太快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以致发出来的声音成了一片连续不断的嗡嗡声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令人昏昏欲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法官们一会儿把身子靠在椅子的这边扶手上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一会儿靠在那边扶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一会儿搁在桌上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一会儿靠在椅背上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一会儿闭上眼睛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儿睁开眼睛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交头接耳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有一个宪兵好几次要打哈欠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都勉强忍住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玛丝洛娃时而一动不动地望着书记官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听他宣读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时而全身抖动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脸涨得通红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似乎想进行反驳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然后又沉重地叹着气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双手换一种姿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往四下里看了看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又盯住书记官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那么您对玛丝洛娃有什么看法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那个被指定替玛丝洛娃辩护的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见习法官一脸不知道该怎么办的表情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红着脸问道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635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她是最好的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基塔耶娃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2800" b="0" i="0" baseline="300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这个姑娘受过教育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蛮有派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头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她出身上等人家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法语书也看得懂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她有时候喝得有点多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但从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来不放肆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是个非常好的姑娘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玛丝洛娃对掌班瞧瞧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但接着突然把目光移到陪审员那边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停留在聂赫留朵夫身上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她的脸色变得严肃甚至严厉了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她那双恼恨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的眼睛有一只斜睨着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这双异样的眼睛对着聂赫留朵夫瞧了相当久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尽管聂赫留朵夫心惊胆战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他的目光却怎么也离不开这双眼白闪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亮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清楚的斜睨的眼睛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他想起那个可怕的夜晚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冰层坼裂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夜雾弥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特别是那钩在破晓前升起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两角朝下的残月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照着那黑漆漆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阴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森森的地面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lvl="0"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3c6e1d1a?pid=af897cd80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她认出我来了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他把身子缩成一团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仿佛在等待当头一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但是她并没有认出他来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她平静地叹了一口气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又去看庭长了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聂赫留朵夫也叹了一口气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但愿快点结束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他的心情仿佛一个猎人不得已杀死一只受伤的小鸟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嫌恶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又是怜悯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又是悔恨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那只还没有断气的小鸟不住地在猎袋里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扑腾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使人觉得又讨厌又可怜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真想赶快把它弄死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忘掉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聂赫留朵夫此刻听着审问证人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心里就有类似的复杂情感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基塔耶娃：玛丝洛娃的证人，即下文所说的“掌班”。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3c6e1d1a?pid=af897cd80&amp;color=0,0,0&amp;mp=1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课文节选的部分是聂赫留朵夫第一次来到监狱探望玛丝洛娃，而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这里所节选的部分，是聂赫留朵夫作为陪审员参加庭审意外见到玛丝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洛娃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。这部分综合运用动作、语言等描写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。聂赫留朵夫在确认玛丝洛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娃的身份之后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，产生了一系列情感波动，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为自己曾经的行径感到羞愧，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因玛丝洛娃的境遇而纠结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，一直担心被玛丝洛娃认出来，嫌恶、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怜悯、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悔恨相互交织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。法庭的审判程序，尽管表面上庄严神圣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，但实际上却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是轻率和不负责任的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。作者运用点面结合的手法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，对法官既有个体刻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，又有群体描摹，突出了法官的粗暴、无能、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冷漠。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3c6e1d1a?pid=af897cd80&amp;color=0,0,0&amp;mp=1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这些描述揭示了庭长等官员的虚伪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，他们假装正经，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实际上道德败坏、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草菅人命，选文揭露了司法机关的黑暗与腐朽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具有强烈的讽刺意味。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聂赫留朵夫虽认识到自己的错误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，但未做好承担错误的准备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他心境的矛盾与复杂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5d196a81?pid=f1709c7fe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52_1#5bee9cca8?pid=55d196a81&amp;color=0,0,0&amp;vtp=1&amp;bbb=1&amp;hb=1&amp;hltap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请运用外貌描写和第三人称视角写一段话，描写你身边的人，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130字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左右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3_1#5bee9cca8?pid=55d196a81&amp;color=0,0,0&amp;vtp=1&amp;bbb=1&amp;hb=1&amp;hla=1"/>
          <p:cNvSpPr/>
          <p:nvPr/>
        </p:nvSpPr>
        <p:spPr>
          <a:xfrm>
            <a:off x="612648" y="239783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示例1）她戴着一副黑框眼镜，头发总是梳得一丝不苟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，衣服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永远干净整洁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。她可真是个“旋风”，说话很快，声音响亮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。她平日总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是笑呵呵的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，有时也发火，可同学们却不怕。她一发火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，无非是用黑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板擦在讲台上狠狠敲几下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，瞪瞪眼睛而已。一阵粉笔灰飘过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，她的眼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睛不瞪了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，气也消了，就像是一挺机关枪“突突突”一阵子就熄火了。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b318e575?pid=64c6a6a2e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托尔斯泰的作品，历史的事实融合着艺术的虚构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，奔放的笔触糅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合着细腻的描写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；在巨幅的群像中显现出个人的面貌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，于史诗的庄严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肃穆中穿插有抒情的独白。托尔斯泰在小说中对人性进行了大量的思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，他的作品深刻反映了19世纪后期俄国社会的基本矛盾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。托尔斯泰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登上了当时欧洲现实主义文学的高峰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，列宁称他为“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俄国革命的镜子”，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赞誉他是具有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“最清醒的现实主义”的“天才艺术家”，鲁迅赞美他是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“19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世纪俄国的巨人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：《战争与和平》《安娜·卡列尼娜》《复活》等。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1#5bee9cca8?pid=55d196a81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5bee9cca8?pid=55d196a81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示例2）他的脸像黄土高原，千沟万壑，高低起伏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，而且落差也比较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。这是蛋白质分布不均匀的缘故啊，哈哈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！这是我们生物老师对他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自己的概括性描述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，很特别吧！他的眼睛略呈三角形，颧骨很高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上肌肉排列不匀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，牙齿参差错落，嘴唇总是合不拢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。他虽有一副不太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美观的面孔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，却从不自卑，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时时挂着如夏花般灿烂的笑容。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运用外貌描写2分，运用第三人称视角2分，描写身边的人2分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，语言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2分，符合字数要求2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39995b82?pid=d4087df8a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5dab3f88f?pid=639995b82&amp;color=0,0,0&amp;vtp=1&amp;bbb=1&amp;hb=1"/>
          <p:cNvSpPr/>
          <p:nvPr/>
        </p:nvSpPr>
        <p:spPr>
          <a:xfrm>
            <a:off x="612648" y="1159274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19世纪70年代末到80年代初，俄国的资本主义迅猛发展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，农村遭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到巨大破坏，俄国的农奴制和俄土战争使俄国农民生活在水深火热之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。在这样的历史背景下，托尔斯泰更加关心人民的困苦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，对农民产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生了深深的同情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。他抛弃了地主贵族的传统观念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，站在广大农民的立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，观察俄国的社会现实，代表农民阶级发表意见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。他积极地参加当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时的救灾工作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，目睹了农民和城市贫民的可怕处境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。步入晚年的他世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界观发生了根本转变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，他的艺术批判力量达到了高峰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。他以清醒的现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实主义态度抨击社会现实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，揭露俄国社会制度的本质。《复活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·托尔斯泰晚年的代表作，是俄国批判现实主义文学的高峰。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cce808d?pid=d4087df8a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1d014ca63?pid=2acce808d&amp;color=0,0,0&amp;vtp=1&amp;bbb=1&amp;hb=1"/>
          <p:cNvSpPr/>
          <p:nvPr/>
        </p:nvSpPr>
        <p:spPr>
          <a:xfrm>
            <a:off x="612648" y="117445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《复活》故事梗概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复活》取材于真实事件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，主要写贵族聂赫留朵夫在出席法庭陪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，发现被诬告杀人的玛丝洛娃正是他年轻时引诱、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抛弃的姑娘，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于是良心觉醒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，开始悔罪。他极力为玛丝洛娃奔走申冤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，并请求同她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，上诉失败后，又陪她流放西伯利亚。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他的行为感动了玛丝洛娃，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使她重新爱上了他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。但为了不损害聂赫留朵夫的名誉和地位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，玛丝洛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娃没有和他结婚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，而是接受了革命者西蒙松的求婚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。最终两位主人公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双双实现精神和道德的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“复活”。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19585</Words>
  <Application>WPS 演示</Application>
  <PresentationFormat>宽屏</PresentationFormat>
  <Paragraphs>778</Paragraphs>
  <Slides>70</Slides>
  <Notes>53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70</vt:i4>
      </vt:variant>
    </vt:vector>
  </HeadingPairs>
  <TitlesOfParts>
    <vt:vector size="84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7</cp:revision>
  <dcterms:created xsi:type="dcterms:W3CDTF">2025-03-29T02:08:00Z</dcterms:created>
  <dcterms:modified xsi:type="dcterms:W3CDTF">2025-09-03T07:58:18Z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4FFE4A24C537448B875C1DE4C134FE1C_12</vt:lpwstr>
  </property>
  <property fmtid="{D5CDD505-2E9C-101B-9397-08002B2CF9AE}" pid="3" name="KSOProductBuildVer">
    <vt:lpwstr>2052-12.1.0.22529</vt:lpwstr>
  </property>
</Properties>
</file>